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9" d="100"/>
          <a:sy n="79" d="100"/>
        </p:scale>
        <p:origin x="-1116"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03/12/1440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03/12/1440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03/12/1440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03/12/1440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03/12/1440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03/12/1440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03/12/1440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03/12/1440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03/12/1440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03/12/1440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03/12/1440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03/12/1440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286000" y="197346"/>
            <a:ext cx="4572000" cy="6463308"/>
          </a:xfrm>
          <a:prstGeom prst="rect">
            <a:avLst/>
          </a:prstGeom>
        </p:spPr>
        <p:txBody>
          <a:bodyPr>
            <a:spAutoFit/>
          </a:bodyPr>
          <a:lstStyle/>
          <a:p>
            <a:r>
              <a:rPr lang="ar-IQ" dirty="0"/>
              <a:t>المحاضرة الاولى:</a:t>
            </a:r>
          </a:p>
          <a:p>
            <a:endParaRPr lang="ar-IQ" dirty="0"/>
          </a:p>
          <a:p>
            <a:r>
              <a:rPr lang="ar-IQ" dirty="0"/>
              <a:t>تدريب المستويات العليا :</a:t>
            </a:r>
          </a:p>
          <a:p>
            <a:r>
              <a:rPr lang="ar-IQ" dirty="0"/>
              <a:t>إن هدف هذه المرحلة هو رفع مستوى الرياضي إلى أعلى ما يمكن في فعاليته التي تخصص بها ، من خلال تنمية القابليات والصفات الحركية للرياضي</a:t>
            </a:r>
          </a:p>
          <a:p>
            <a:r>
              <a:rPr lang="ar-IQ" dirty="0"/>
              <a:t>ويأخذ تدريب اللياقة البدنية طابعاً بنائياً شاملاً حيث يتسم تعليم المهارة الحركية والتكتيك بالتخصص وقد أثبتت التجارب الميدانية بأن الرياضيين الذين بلغوا مستوى عالي لا يمكنهم زيادة تطوير مستواهم إلا عبر التدريب</a:t>
            </a:r>
          </a:p>
          <a:p>
            <a:r>
              <a:rPr lang="ar-IQ" dirty="0"/>
              <a:t>إن المبدأ الأساسي في تدريب رياضيي المستويات العالية هو التدريب الخاص ، لذا يتطلب توضيح المميزات الخاصة لطرق التدريب ومدى تعلقها بالصفات الخاصة للرياضي وربطها بالصفات العامة لتدريب المستويات العالية</a:t>
            </a:r>
          </a:p>
          <a:p>
            <a:r>
              <a:rPr lang="ar-IQ" dirty="0"/>
              <a:t>الاحتمالات التي تساعد في الوصول إلى المستوى الرياضي العالي :</a:t>
            </a:r>
          </a:p>
          <a:p>
            <a:r>
              <a:rPr lang="ar-IQ" dirty="0"/>
              <a:t>إن زيادة تطوير القابلية الرياضية العالية تتعلق بعناصر ومكونات عديدة منها : التدريب والسباقات ......... ، فالتدريب الجيد والاقتصادي يعني تطور وتقدم المستوى بصورة سريعة</a:t>
            </a:r>
          </a:p>
          <a:p>
            <a:r>
              <a:rPr lang="ar-IQ" dirty="0"/>
              <a:t>إن تطور الرياضي يحصل في حالة توفر الموهبة في فعالية ما .... وكذلك من خلال استخدام الحمل العالي ، وهذا ينطبق على الناشئين كذلك</a:t>
            </a:r>
          </a:p>
        </p:txBody>
      </p:sp>
    </p:spTree>
    <p:extLst>
      <p:ext uri="{BB962C8B-B14F-4D97-AF65-F5344CB8AC3E}">
        <p14:creationId xmlns:p14="http://schemas.microsoft.com/office/powerpoint/2010/main" val="942896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9913114"/>
            <a:ext cx="4572000" cy="16989266"/>
          </a:xfrm>
          <a:prstGeom prst="rect">
            <a:avLst/>
          </a:prstGeom>
        </p:spPr>
        <p:txBody>
          <a:bodyPr>
            <a:spAutoFit/>
          </a:bodyPr>
          <a:lstStyle/>
          <a:p>
            <a:r>
              <a:rPr lang="ar-IQ" dirty="0"/>
              <a:t>•	تدريب المستويات العليا:</a:t>
            </a:r>
          </a:p>
          <a:p>
            <a:r>
              <a:rPr lang="ar-IQ" dirty="0"/>
              <a:t>اولا: اهداف تدريب المستويات العليا:</a:t>
            </a:r>
          </a:p>
          <a:p>
            <a:r>
              <a:rPr lang="ar-IQ" dirty="0"/>
              <a:t>تهدف مرحلة تدريب المستويات العليا الى </a:t>
            </a:r>
            <a:r>
              <a:rPr lang="ar-IQ" dirty="0" err="1"/>
              <a:t>مايلي</a:t>
            </a:r>
            <a:r>
              <a:rPr lang="ar-IQ" dirty="0"/>
              <a:t>:</a:t>
            </a:r>
          </a:p>
          <a:p>
            <a:r>
              <a:rPr lang="ar-IQ" dirty="0"/>
              <a:t>1- محاولة رفع مستوى الرياضي الى اعلى </a:t>
            </a:r>
            <a:r>
              <a:rPr lang="ar-IQ" dirty="0" err="1"/>
              <a:t>مايمكن</a:t>
            </a:r>
            <a:r>
              <a:rPr lang="ar-IQ" dirty="0"/>
              <a:t> في فعاليته التي يتخصص بها بطرائق مباشرة للوصول للمستوى المطلوب.</a:t>
            </a:r>
          </a:p>
          <a:p>
            <a:r>
              <a:rPr lang="ar-IQ" dirty="0"/>
              <a:t>2- تنمية القابليات والصفات الحركية للرياضي.</a:t>
            </a:r>
          </a:p>
          <a:p>
            <a:r>
              <a:rPr lang="ar-IQ" dirty="0"/>
              <a:t>3- يأخذ تدريب اللياقة البدنية طابعا بنائيا عاما وشاملا وتزداد بالتدريج تدريبات اللياقة الخاصة لذا يتسم تعليم المهارات الحركية والتكتيك على طابع التخصص الواضح.</a:t>
            </a:r>
          </a:p>
          <a:p>
            <a:r>
              <a:rPr lang="ar-IQ" dirty="0"/>
              <a:t>ثانيا: الاحتمالات التي تساعد في الوصول الى المستويات العليا:</a:t>
            </a:r>
          </a:p>
          <a:p>
            <a:r>
              <a:rPr lang="ar-IQ" dirty="0"/>
              <a:t>1- التدريب الجيد والاقتصادي.</a:t>
            </a:r>
          </a:p>
          <a:p>
            <a:r>
              <a:rPr lang="ar-IQ" dirty="0"/>
              <a:t>2-الطرائق والاساليب التدريبية الجيدة.</a:t>
            </a:r>
          </a:p>
          <a:p>
            <a:r>
              <a:rPr lang="ar-IQ" dirty="0"/>
              <a:t>3-العلاقة </a:t>
            </a:r>
            <a:r>
              <a:rPr lang="ar-IQ" dirty="0" err="1"/>
              <a:t>المناسبه</a:t>
            </a:r>
            <a:r>
              <a:rPr lang="ar-IQ" dirty="0"/>
              <a:t> بين الحمل والراحة.</a:t>
            </a:r>
          </a:p>
          <a:p>
            <a:r>
              <a:rPr lang="ar-IQ" dirty="0"/>
              <a:t>4- بذل الطاقة القصوى من قبل اللاعب والمدرب.</a:t>
            </a:r>
          </a:p>
          <a:p>
            <a:r>
              <a:rPr lang="ar-IQ" dirty="0"/>
              <a:t>5- تؤدي </a:t>
            </a:r>
            <a:r>
              <a:rPr lang="ar-IQ" dirty="0" err="1"/>
              <a:t>الموهبه</a:t>
            </a:r>
            <a:r>
              <a:rPr lang="ar-IQ" dirty="0"/>
              <a:t> </a:t>
            </a:r>
            <a:r>
              <a:rPr lang="ar-IQ" dirty="0" err="1"/>
              <a:t>والممارسه</a:t>
            </a:r>
            <a:r>
              <a:rPr lang="ar-IQ" dirty="0"/>
              <a:t> الفعالة للنشاط الرياضي للفعالية المختارة دورا اساسيا.</a:t>
            </a:r>
          </a:p>
          <a:p>
            <a:r>
              <a:rPr lang="ar-IQ" dirty="0"/>
              <a:t>6- العلاقة بين اجزاء جسم الرياضي ( طول، </a:t>
            </a:r>
            <a:r>
              <a:rPr lang="ar-IQ" dirty="0" err="1"/>
              <a:t>وزن،طول</a:t>
            </a:r>
            <a:r>
              <a:rPr lang="ar-IQ" dirty="0"/>
              <a:t> الاطراف) تعتبر من اهم هذه الاحتمالات.</a:t>
            </a:r>
          </a:p>
          <a:p>
            <a:r>
              <a:rPr lang="ar-IQ" dirty="0"/>
              <a:t>7- يجب توثيق الصلة بين المدرب واللاعب كعلاقة شخصية.</a:t>
            </a:r>
          </a:p>
          <a:p>
            <a:r>
              <a:rPr lang="ar-IQ" dirty="0"/>
              <a:t>8- يجب على المدرب اخراج التدريب بشكل يحقق السرور والتشوق لدى الرياضي.</a:t>
            </a:r>
          </a:p>
          <a:p>
            <a:r>
              <a:rPr lang="ar-IQ" dirty="0"/>
              <a:t>9- توضيح خطط المستقبل واشاعة البهجة والسرور لدى الفريق من اجل الراحة النفسية.</a:t>
            </a:r>
          </a:p>
          <a:p>
            <a:r>
              <a:rPr lang="ar-IQ" dirty="0"/>
              <a:t>10- يبث المدرب احدث المعلومات والتجارب العلمية للحصول على نتيجة رياضية ناجحة.</a:t>
            </a:r>
          </a:p>
          <a:p>
            <a:r>
              <a:rPr lang="ar-IQ" dirty="0"/>
              <a:t>11- توثيق العلاقة والرابطة التربوية بين المدربين انفسهم.</a:t>
            </a:r>
          </a:p>
          <a:p>
            <a:r>
              <a:rPr lang="ar-IQ" dirty="0"/>
              <a:t>وعلى الرغم من أن التدريب الرياضي هو العنصر الأساسي لتطوير القابلية العملية ، إلا أن هناك عناصر أخرى تؤثر بدرجات مختلفة على المستوى منها ما يتصل بأسلوب الحياة .. النوم ، التدخين ، وقت الفراغ ..... الخ</a:t>
            </a:r>
          </a:p>
          <a:p>
            <a:r>
              <a:rPr lang="ar-IQ" dirty="0"/>
              <a:t>كما أظهرت البحوث الميدانية أن هناك علاقة بين مميزات بناء الجسم كالطول والوزن ... حيث أن لكل لعبة صفات جسمية يتطلب ملاحظتها أثناء اختيار الرياضيين للألعاب</a:t>
            </a:r>
          </a:p>
          <a:p>
            <a:r>
              <a:rPr lang="ar-IQ" dirty="0"/>
              <a:t>الانسجام الرياضي:</a:t>
            </a:r>
          </a:p>
          <a:p>
            <a:r>
              <a:rPr lang="ar-IQ" dirty="0"/>
              <a:t>ماذا يعني الانسجام الرياضي:</a:t>
            </a:r>
          </a:p>
          <a:p>
            <a:r>
              <a:rPr lang="ar-IQ" dirty="0"/>
              <a:t>هو الحصول على فكرة ذات احتمال عالي حول امتلاك الرياضي قابلية على إكمال تدريب الناشئين بنجاح ، وهذا يعني استمراره على التدريب وصولاً إلى المستويات العليا</a:t>
            </a:r>
          </a:p>
          <a:p>
            <a:r>
              <a:rPr lang="ar-IQ" dirty="0"/>
              <a:t>فالحصول على المستوى العالي يعني .. تحقيق المستوى الرياضي العالي في مرحلة عمرية معينة على أساس التطور الذهني والفسيولوجي ثم تطور القابليات والقدرات الجسمية والتكنيكية</a:t>
            </a:r>
          </a:p>
          <a:p>
            <a:r>
              <a:rPr lang="ar-IQ" dirty="0"/>
              <a:t>إن حضور التدريب بصورة منتظمة مهم لتعيين مدى الانسجام الرياضي ، أما إمكانية الحصول على المستوى العالي والاستعداد فهما عنصران يمكن للرياضي بواسطتهما معرفة مدى الانسجام كما أن الخبرة والتجربة مهمان لتعيين </a:t>
            </a:r>
            <a:r>
              <a:rPr lang="ar-IQ" dirty="0" err="1"/>
              <a:t>الإنسجام</a:t>
            </a:r>
            <a:endParaRPr lang="ar-IQ" dirty="0"/>
          </a:p>
          <a:p>
            <a:r>
              <a:rPr lang="ar-IQ" dirty="0"/>
              <a:t>إن ظاهرة الانسجام ذات طبيعة معقدة فقد وجد إن ضمان التدريب على المستويات العالية يأتي من خلال تطور الرياضي ضمن مرحلة تدريب معينة</a:t>
            </a:r>
          </a:p>
          <a:p>
            <a:r>
              <a:rPr lang="ar-IQ" dirty="0"/>
              <a:t>عند تثبيت قابلية الانسجام تعني التركيز على تطور قابليات وشروط رفع المستوى الرياضي في مراحل متعددة يهدف التدريب تطويرها</a:t>
            </a:r>
          </a:p>
          <a:p>
            <a:r>
              <a:rPr lang="ar-IQ" dirty="0"/>
              <a:t>كما أن إمكانية الوصول إلى مستوى جيد من الانسجام للرياضي المبتدأ فيتطلب ذلك تحليل قابلياته</a:t>
            </a:r>
          </a:p>
          <a:p>
            <a:r>
              <a:rPr lang="ar-IQ" dirty="0"/>
              <a:t>•	</a:t>
            </a:r>
            <a:r>
              <a:rPr lang="ar-IQ" dirty="0" err="1"/>
              <a:t>الفورمة</a:t>
            </a:r>
            <a:r>
              <a:rPr lang="ar-IQ" dirty="0"/>
              <a:t> الرياضية:</a:t>
            </a:r>
          </a:p>
          <a:p>
            <a:r>
              <a:rPr lang="ar-IQ" dirty="0"/>
              <a:t>•	</a:t>
            </a:r>
            <a:r>
              <a:rPr lang="ar-IQ" dirty="0" err="1"/>
              <a:t>الفورمه</a:t>
            </a:r>
            <a:r>
              <a:rPr lang="ar-IQ" dirty="0"/>
              <a:t> الرياضية : الحالة التدريبية المثلى للرياضي وهي اعلى مستوى بدني ومهاري ونفسي يمكن الوصول اليه عن طريق الامكانات التدريبية خلال </a:t>
            </a:r>
            <a:r>
              <a:rPr lang="ar-IQ" dirty="0" smtClean="0"/>
              <a:t>الموسم</a:t>
            </a:r>
            <a:endParaRPr lang="ar-IQ" dirty="0"/>
          </a:p>
        </p:txBody>
      </p:sp>
    </p:spTree>
    <p:extLst>
      <p:ext uri="{BB962C8B-B14F-4D97-AF65-F5344CB8AC3E}">
        <p14:creationId xmlns:p14="http://schemas.microsoft.com/office/powerpoint/2010/main" val="2226156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286000" y="-1187648"/>
            <a:ext cx="4572000" cy="8125301"/>
          </a:xfrm>
          <a:prstGeom prst="rect">
            <a:avLst/>
          </a:prstGeom>
        </p:spPr>
        <p:txBody>
          <a:bodyPr>
            <a:spAutoFit/>
          </a:bodyPr>
          <a:lstStyle/>
          <a:p>
            <a:r>
              <a:rPr lang="ar-IQ" dirty="0"/>
              <a:t>التدريبي ومن جهة اخرى تعرف بأنها حالة الرياضي التي تتميز بالقدرة على اداء مستويات رياضية عالية والحفاظ على ثبات هذه المستويات.</a:t>
            </a:r>
          </a:p>
          <a:p>
            <a:r>
              <a:rPr lang="ar-IQ" dirty="0"/>
              <a:t>•	مميزات اللاعب الذي وصل الى </a:t>
            </a:r>
            <a:r>
              <a:rPr lang="ar-IQ" dirty="0" err="1"/>
              <a:t>الفورمة</a:t>
            </a:r>
            <a:r>
              <a:rPr lang="ar-IQ" dirty="0"/>
              <a:t> الرياضية:</a:t>
            </a:r>
          </a:p>
          <a:p>
            <a:r>
              <a:rPr lang="ar-IQ" dirty="0"/>
              <a:t>1- تحسن ونضج في القدرات البدنية الخاصة بالمهارة .</a:t>
            </a:r>
          </a:p>
          <a:p>
            <a:r>
              <a:rPr lang="ar-IQ" dirty="0"/>
              <a:t>2- اداء مهاري اقتصادي متميز والذي يمكن ملاحظته من خلال الحركة والانسياب الحركي.</a:t>
            </a:r>
          </a:p>
          <a:p>
            <a:r>
              <a:rPr lang="ar-IQ" dirty="0"/>
              <a:t>3- اكتمال الحالة النفسية للاشتراك في المنافسة.</a:t>
            </a:r>
          </a:p>
          <a:p>
            <a:r>
              <a:rPr lang="ar-IQ" dirty="0"/>
              <a:t>*اكتساب </a:t>
            </a:r>
            <a:r>
              <a:rPr lang="ar-IQ" dirty="0" err="1"/>
              <a:t>الفورمة</a:t>
            </a:r>
            <a:r>
              <a:rPr lang="ar-IQ" dirty="0"/>
              <a:t> الرياضية :</a:t>
            </a:r>
          </a:p>
          <a:p>
            <a:r>
              <a:rPr lang="ar-IQ" dirty="0"/>
              <a:t>إن اكتساب </a:t>
            </a:r>
            <a:r>
              <a:rPr lang="ar-IQ" dirty="0" err="1"/>
              <a:t>الفورمة</a:t>
            </a:r>
            <a:r>
              <a:rPr lang="ar-IQ" dirty="0"/>
              <a:t> الرياضية للاعبين أمر صعب وشاق ويحتاج من المدربين الكثير من الجهد في الإعداد للبرامج بصفة عامة ، وتنظيم وتقنين الوحدات التدريبية على واسم التدريب المختلفة بصفة خاصة ، فلكل لاعب إمكانات بدنية </a:t>
            </a:r>
            <a:r>
              <a:rPr lang="ar-IQ" dirty="0" err="1"/>
              <a:t>ومهارية</a:t>
            </a:r>
            <a:r>
              <a:rPr lang="ar-IQ" dirty="0"/>
              <a:t> ونفسية خاصة تختلف من لاعب لآخر ، يجب أن يتعامل معها المدرب بحذر ، فالفردية في التدريب هي الطريقة المثلى والتي نجحت مع اللاعبين حيث الاختلاف في إمكانات اللاعبين أساس من أسس وضع البرامج التدريبية حيث يظهر ذلك واضحاً بالنسبة للمستويات المتقدمة من اللاعبين عن الناشئين .</a:t>
            </a:r>
          </a:p>
          <a:p>
            <a:r>
              <a:rPr lang="ar-IQ" dirty="0"/>
              <a:t>وعلى ذلك فالهدف هو وصول اللاعب إلى </a:t>
            </a:r>
            <a:r>
              <a:rPr lang="ar-IQ" dirty="0" err="1"/>
              <a:t>الفورمة</a:t>
            </a:r>
            <a:r>
              <a:rPr lang="ar-IQ" dirty="0"/>
              <a:t> الرياضية مع بداية أول بطولة أو منافسة حيث يختلف ذلك من لعبة لأخرى ، فالألعاب بصفة عامة لها دوري خاص بها سواء دوري كرة القدم أو السلة ... الخ تلك الألعاب </a:t>
            </a:r>
            <a:r>
              <a:rPr lang="ar-IQ" dirty="0" err="1"/>
              <a:t>الفرقية</a:t>
            </a:r>
            <a:r>
              <a:rPr lang="ar-IQ" dirty="0"/>
              <a:t> والتي يعمل المدرب على اكتساب لاعبيه فورمتهم الرياضية طيلة الدوري ، بعيدين عن تعرضهم لحمل التدريب الزائد ، الأمر الذي يأخذ من المدرب الكثير من الجهد حيث يساعد في ذلك البرنامج الخاص باللقاءات ، وسواء كانت ألعاباً جماعية أو فردية فجدول نظام اللقاءات والبطولات سواء محلية </a:t>
            </a:r>
            <a:r>
              <a:rPr lang="ar-IQ"/>
              <a:t>أو </a:t>
            </a:r>
            <a:r>
              <a:rPr lang="ar-IQ" smtClean="0"/>
              <a:t>دولية</a:t>
            </a:r>
            <a:endParaRPr lang="ar-IQ" dirty="0"/>
          </a:p>
        </p:txBody>
      </p:sp>
    </p:spTree>
    <p:extLst>
      <p:ext uri="{BB962C8B-B14F-4D97-AF65-F5344CB8AC3E}">
        <p14:creationId xmlns:p14="http://schemas.microsoft.com/office/powerpoint/2010/main" val="3464650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782957"/>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177</Words>
  <Application>Microsoft Office PowerPoint</Application>
  <PresentationFormat>عرض على الشاشة (3:4)‏</PresentationFormat>
  <Paragraphs>47</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سمة Office</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Dr.Husam</dc:creator>
  <cp:lastModifiedBy>Dr.Husam</cp:lastModifiedBy>
  <cp:revision>1</cp:revision>
  <dcterms:created xsi:type="dcterms:W3CDTF">2019-08-04T06:46:47Z</dcterms:created>
  <dcterms:modified xsi:type="dcterms:W3CDTF">2019-08-04T06:51:41Z</dcterms:modified>
</cp:coreProperties>
</file>